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21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83D01D-7CF0-42A4-940D-C243BFA913B0}"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D01D-7CF0-42A4-940D-C243BFA913B0}"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D01D-7CF0-42A4-940D-C243BFA913B0}"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3D01D-7CF0-42A4-940D-C243BFA913B0}"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83D01D-7CF0-42A4-940D-C243BFA913B0}" type="datetimeFigureOut">
              <a:rPr lang="en-US" smtClean="0"/>
              <a:pPr/>
              <a:t>1/21/2013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83D01D-7CF0-42A4-940D-C243BFA913B0}"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83D01D-7CF0-42A4-940D-C243BFA913B0}" type="datetimeFigureOut">
              <a:rPr lang="en-US" smtClean="0"/>
              <a:pPr/>
              <a:t>1/21/2013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83D01D-7CF0-42A4-940D-C243BFA913B0}" type="datetimeFigureOut">
              <a:rPr lang="en-US" smtClean="0"/>
              <a:pPr/>
              <a:t>1/21/2013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3D01D-7CF0-42A4-940D-C243BFA913B0}" type="datetimeFigureOut">
              <a:rPr lang="en-US" smtClean="0"/>
              <a:pPr/>
              <a:t>1/21/2013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3D01D-7CF0-42A4-940D-C243BFA913B0}"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3D01D-7CF0-42A4-940D-C243BFA913B0}" type="datetimeFigureOut">
              <a:rPr lang="en-US" smtClean="0"/>
              <a:pPr/>
              <a:t>1/21/2013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34B4C-B396-4958-AA08-FC5E200CD4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83D01D-7CF0-42A4-940D-C243BFA913B0}" type="datetimeFigureOut">
              <a:rPr lang="en-US" smtClean="0"/>
              <a:pPr/>
              <a:t>1/21/2013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34B4C-B396-4958-AA08-FC5E200CD4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81200"/>
            <a:ext cx="8153400" cy="1447800"/>
          </a:xfrm>
        </p:spPr>
        <p:txBody>
          <a:bodyPr>
            <a:normAutofit/>
          </a:bodyPr>
          <a:lstStyle/>
          <a:p>
            <a:pPr algn="ctr"/>
            <a:r>
              <a:rPr lang="en-US" dirty="0" smtClean="0"/>
              <a:t/>
            </a:r>
            <a:br>
              <a:rPr lang="en-US" dirty="0" smtClean="0"/>
            </a:br>
            <a:r>
              <a:rPr lang="en-US" dirty="0" smtClean="0"/>
              <a:t>Land Surveyors and Marketing</a:t>
            </a:r>
            <a:endParaRPr lang="en-US" dirty="0"/>
          </a:p>
        </p:txBody>
      </p:sp>
      <p:sp>
        <p:nvSpPr>
          <p:cNvPr id="3" name="Subtitle 2"/>
          <p:cNvSpPr>
            <a:spLocks noGrp="1"/>
          </p:cNvSpPr>
          <p:nvPr>
            <p:ph type="subTitle" idx="1"/>
          </p:nvPr>
        </p:nvSpPr>
        <p:spPr>
          <a:xfrm>
            <a:off x="838200" y="5029200"/>
            <a:ext cx="7772400" cy="1508760"/>
          </a:xfrm>
        </p:spPr>
        <p:txBody>
          <a:bodyPr>
            <a:normAutofit fontScale="70000" lnSpcReduction="20000"/>
          </a:bodyPr>
          <a:lstStyle/>
          <a:p>
            <a:r>
              <a:rPr lang="en-US" dirty="0" smtClean="0">
                <a:solidFill>
                  <a:schemeClr val="tx1"/>
                </a:solidFill>
              </a:rPr>
              <a:t>Presented By:</a:t>
            </a:r>
          </a:p>
          <a:p>
            <a:r>
              <a:rPr lang="en-US" dirty="0" smtClean="0">
                <a:solidFill>
                  <a:schemeClr val="tx1"/>
                </a:solidFill>
              </a:rPr>
              <a:t>Aaron R. Smith, PLS 7901</a:t>
            </a:r>
          </a:p>
          <a:p>
            <a:r>
              <a:rPr lang="en-US" dirty="0" smtClean="0">
                <a:solidFill>
                  <a:schemeClr val="tx1"/>
                </a:solidFill>
              </a:rPr>
              <a:t>Principal Land Surveyor, Adobe Associates, Inc.</a:t>
            </a:r>
          </a:p>
          <a:p>
            <a:r>
              <a:rPr lang="en-US" dirty="0" smtClean="0">
                <a:solidFill>
                  <a:schemeClr val="tx1"/>
                </a:solidFill>
              </a:rPr>
              <a:t>asmith@adobeinc.com</a:t>
            </a:r>
          </a:p>
          <a:p>
            <a:endParaRPr lang="en-US" dirty="0"/>
          </a:p>
        </p:txBody>
      </p:sp>
      <p:pic>
        <p:nvPicPr>
          <p:cNvPr id="4" name="Picture 3"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1905000"/>
            <a:ext cx="8001000" cy="1219200"/>
          </a:xfrm>
        </p:spPr>
        <p:txBody>
          <a:bodyPr/>
          <a:lstStyle/>
          <a:p>
            <a:pPr algn="l"/>
            <a:r>
              <a:rPr lang="en-US" dirty="0" smtClean="0"/>
              <a:t>First Point of Contact is HUGE</a:t>
            </a:r>
            <a:endParaRPr lang="en-US" dirty="0"/>
          </a:p>
        </p:txBody>
      </p:sp>
      <p:sp>
        <p:nvSpPr>
          <p:cNvPr id="2" name="Content Placeholder 1"/>
          <p:cNvSpPr>
            <a:spLocks noGrp="1"/>
          </p:cNvSpPr>
          <p:nvPr>
            <p:ph idx="1"/>
          </p:nvPr>
        </p:nvSpPr>
        <p:spPr>
          <a:xfrm>
            <a:off x="609600" y="3200400"/>
            <a:ext cx="8229600" cy="3200400"/>
          </a:xfrm>
        </p:spPr>
        <p:txBody>
          <a:bodyPr/>
          <a:lstStyle/>
          <a:p>
            <a:r>
              <a:rPr lang="en-US" dirty="0" smtClean="0"/>
              <a:t>Field Crew on a jobsite</a:t>
            </a:r>
          </a:p>
          <a:p>
            <a:r>
              <a:rPr lang="en-US" dirty="0" smtClean="0"/>
              <a:t>Receptionist on a cold call</a:t>
            </a:r>
          </a:p>
          <a:p>
            <a:r>
              <a:rPr lang="en-US" dirty="0" smtClean="0"/>
              <a:t>Driving down the road with logos</a:t>
            </a:r>
          </a:p>
          <a:p>
            <a:r>
              <a:rPr lang="en-US" dirty="0" smtClean="0"/>
              <a:t>Buying groceries with your company name on the clothing</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1905000"/>
            <a:ext cx="8305800" cy="1219200"/>
          </a:xfrm>
        </p:spPr>
        <p:txBody>
          <a:bodyPr>
            <a:normAutofit fontScale="90000"/>
          </a:bodyPr>
          <a:lstStyle/>
          <a:p>
            <a:pPr algn="l"/>
            <a:r>
              <a:rPr lang="en-US" dirty="0" smtClean="0"/>
              <a:t>Set up a Marketing team in your office</a:t>
            </a:r>
            <a:endParaRPr lang="en-US" dirty="0"/>
          </a:p>
        </p:txBody>
      </p:sp>
      <p:sp>
        <p:nvSpPr>
          <p:cNvPr id="2" name="Content Placeholder 1"/>
          <p:cNvSpPr>
            <a:spLocks noGrp="1"/>
          </p:cNvSpPr>
          <p:nvPr>
            <p:ph idx="1"/>
          </p:nvPr>
        </p:nvSpPr>
        <p:spPr>
          <a:xfrm>
            <a:off x="609600" y="3124200"/>
            <a:ext cx="8077200" cy="3505200"/>
          </a:xfrm>
        </p:spPr>
        <p:txBody>
          <a:bodyPr/>
          <a:lstStyle/>
          <a:p>
            <a:r>
              <a:rPr lang="en-US" dirty="0" smtClean="0"/>
              <a:t>Include a person from each department to discus the company</a:t>
            </a:r>
          </a:p>
          <a:p>
            <a:r>
              <a:rPr lang="en-US" dirty="0" smtClean="0"/>
              <a:t>Empower the staff to get feedback and share feedback about your company</a:t>
            </a:r>
          </a:p>
          <a:p>
            <a:r>
              <a:rPr lang="en-US" dirty="0" smtClean="0"/>
              <a:t>Encourage them to bring ALL ideas to the table and let the group decide</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133600"/>
            <a:ext cx="8305800" cy="1066800"/>
          </a:xfrm>
        </p:spPr>
        <p:txBody>
          <a:bodyPr>
            <a:normAutofit fontScale="90000"/>
          </a:bodyPr>
          <a:lstStyle/>
          <a:p>
            <a:pPr algn="l"/>
            <a:r>
              <a:rPr lang="en-US" dirty="0" smtClean="0"/>
              <a:t>S.W.O.T. </a:t>
            </a:r>
            <a:br>
              <a:rPr lang="en-US" dirty="0" smtClean="0"/>
            </a:br>
            <a:r>
              <a:rPr lang="en-US" sz="3300" dirty="0" smtClean="0"/>
              <a:t>(Strength’s, Weaknesses Opportunities, and Threats)</a:t>
            </a:r>
            <a:endParaRPr lang="en-US" sz="3300" dirty="0"/>
          </a:p>
        </p:txBody>
      </p:sp>
      <p:sp>
        <p:nvSpPr>
          <p:cNvPr id="2" name="Content Placeholder 1"/>
          <p:cNvSpPr>
            <a:spLocks noGrp="1"/>
          </p:cNvSpPr>
          <p:nvPr>
            <p:ph idx="1"/>
          </p:nvPr>
        </p:nvSpPr>
        <p:spPr>
          <a:xfrm>
            <a:off x="685800" y="3657600"/>
            <a:ext cx="8001000" cy="2971800"/>
          </a:xfrm>
        </p:spPr>
        <p:txBody>
          <a:bodyPr/>
          <a:lstStyle/>
          <a:p>
            <a:r>
              <a:rPr lang="en-US" dirty="0" smtClean="0"/>
              <a:t>Turn a weakness into a strength</a:t>
            </a:r>
          </a:p>
          <a:p>
            <a:endParaRPr lang="en-US" dirty="0" smtClean="0"/>
          </a:p>
          <a:p>
            <a:r>
              <a:rPr lang="en-US" dirty="0" smtClean="0"/>
              <a:t>Turn a threat into an opportunity</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133600"/>
            <a:ext cx="7924800" cy="1219200"/>
          </a:xfrm>
        </p:spPr>
        <p:txBody>
          <a:bodyPr>
            <a:normAutofit fontScale="90000"/>
          </a:bodyPr>
          <a:lstStyle/>
          <a:p>
            <a:pPr algn="l"/>
            <a:r>
              <a:rPr lang="en-US" dirty="0" smtClean="0"/>
              <a:t>ALTA’s- Record of Survey- Board Opinions- Regulations… Etc.</a:t>
            </a:r>
            <a:endParaRPr lang="en-US" dirty="0"/>
          </a:p>
        </p:txBody>
      </p:sp>
      <p:sp>
        <p:nvSpPr>
          <p:cNvPr id="2" name="Content Placeholder 1"/>
          <p:cNvSpPr>
            <a:spLocks noGrp="1"/>
          </p:cNvSpPr>
          <p:nvPr>
            <p:ph idx="1"/>
          </p:nvPr>
        </p:nvSpPr>
        <p:spPr>
          <a:xfrm>
            <a:off x="609600" y="3657600"/>
            <a:ext cx="8077200" cy="2895600"/>
          </a:xfrm>
        </p:spPr>
        <p:txBody>
          <a:bodyPr>
            <a:normAutofit fontScale="92500" lnSpcReduction="10000"/>
          </a:bodyPr>
          <a:lstStyle/>
          <a:p>
            <a:r>
              <a:rPr lang="en-US" dirty="0" smtClean="0"/>
              <a:t>How do YOU use these as a STRENGTH within your company?</a:t>
            </a:r>
          </a:p>
          <a:p>
            <a:r>
              <a:rPr lang="en-US" dirty="0" smtClean="0"/>
              <a:t>Are there other ways in Utah to leverage your service?</a:t>
            </a:r>
          </a:p>
          <a:p>
            <a:r>
              <a:rPr lang="en-US" dirty="0" smtClean="0"/>
              <a:t>Don’t Cheapen Your Service, good client will pay for good service?</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057400"/>
            <a:ext cx="8153400" cy="990600"/>
          </a:xfrm>
        </p:spPr>
        <p:txBody>
          <a:bodyPr>
            <a:normAutofit fontScale="90000"/>
          </a:bodyPr>
          <a:lstStyle/>
          <a:p>
            <a:r>
              <a:rPr lang="en-US" dirty="0" smtClean="0"/>
              <a:t>Put the right people in the right place</a:t>
            </a:r>
            <a:endParaRPr lang="en-US" dirty="0"/>
          </a:p>
        </p:txBody>
      </p:sp>
      <p:sp>
        <p:nvSpPr>
          <p:cNvPr id="2" name="Content Placeholder 1"/>
          <p:cNvSpPr>
            <a:spLocks noGrp="1"/>
          </p:cNvSpPr>
          <p:nvPr>
            <p:ph idx="1"/>
          </p:nvPr>
        </p:nvSpPr>
        <p:spPr>
          <a:xfrm>
            <a:off x="685800" y="3124200"/>
            <a:ext cx="8001000" cy="3581400"/>
          </a:xfrm>
        </p:spPr>
        <p:txBody>
          <a:bodyPr/>
          <a:lstStyle/>
          <a:p>
            <a:r>
              <a:rPr lang="en-US" dirty="0" smtClean="0"/>
              <a:t>Just because you’re an owner, doesn’t mean you should be responsible to everything</a:t>
            </a:r>
          </a:p>
          <a:p>
            <a:r>
              <a:rPr lang="en-US" dirty="0" smtClean="0"/>
              <a:t>Empower the staff to help make your business successful</a:t>
            </a:r>
          </a:p>
          <a:p>
            <a:r>
              <a:rPr lang="en-US" dirty="0" smtClean="0"/>
              <a:t>And Vice Versa… Help your company be successful</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133600"/>
            <a:ext cx="8077200" cy="914400"/>
          </a:xfrm>
        </p:spPr>
        <p:txBody>
          <a:bodyPr/>
          <a:lstStyle/>
          <a:p>
            <a:pPr algn="l"/>
            <a:r>
              <a:rPr lang="en-US" dirty="0" smtClean="0"/>
              <a:t>Mission Statement</a:t>
            </a:r>
            <a:endParaRPr lang="en-US" dirty="0"/>
          </a:p>
        </p:txBody>
      </p:sp>
      <p:sp>
        <p:nvSpPr>
          <p:cNvPr id="2" name="Content Placeholder 1"/>
          <p:cNvSpPr>
            <a:spLocks noGrp="1"/>
          </p:cNvSpPr>
          <p:nvPr>
            <p:ph idx="1"/>
          </p:nvPr>
        </p:nvSpPr>
        <p:spPr>
          <a:xfrm>
            <a:off x="457200" y="3200400"/>
            <a:ext cx="8229600" cy="3200400"/>
          </a:xfrm>
        </p:spPr>
        <p:txBody>
          <a:bodyPr/>
          <a:lstStyle/>
          <a:p>
            <a:pPr>
              <a:buNone/>
            </a:pPr>
            <a:r>
              <a:rPr lang="en-US" dirty="0" smtClean="0"/>
              <a:t>	Adobe Associates, Incorporated is an enduring organization of skilled and experienced people. We deliver professional Civil Engineering and Land Surveying services </a:t>
            </a:r>
            <a:r>
              <a:rPr lang="en-US" u="sng" dirty="0" smtClean="0"/>
              <a:t>you can count on.</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057400"/>
            <a:ext cx="8001000" cy="1219200"/>
          </a:xfrm>
        </p:spPr>
        <p:txBody>
          <a:bodyPr/>
          <a:lstStyle/>
          <a:p>
            <a:pPr algn="l"/>
            <a:r>
              <a:rPr lang="en-US" u="sng" dirty="0" smtClean="0"/>
              <a:t>You Can Count On!</a:t>
            </a:r>
            <a:endParaRPr lang="en-US" u="sng" dirty="0"/>
          </a:p>
        </p:txBody>
      </p:sp>
      <p:sp>
        <p:nvSpPr>
          <p:cNvPr id="2" name="Content Placeholder 1"/>
          <p:cNvSpPr>
            <a:spLocks noGrp="1"/>
          </p:cNvSpPr>
          <p:nvPr>
            <p:ph idx="1"/>
          </p:nvPr>
        </p:nvSpPr>
        <p:spPr>
          <a:xfrm>
            <a:off x="457200" y="3657600"/>
            <a:ext cx="8229600" cy="2438400"/>
          </a:xfrm>
        </p:spPr>
        <p:txBody>
          <a:bodyPr/>
          <a:lstStyle/>
          <a:p>
            <a:pPr>
              <a:buNone/>
            </a:pPr>
            <a:r>
              <a:rPr lang="en-US" dirty="0" smtClean="0"/>
              <a:t>	This is in front of our staff everyday as a reminder of what we require from everyone.</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057400"/>
            <a:ext cx="8077200" cy="1066800"/>
          </a:xfrm>
        </p:spPr>
        <p:txBody>
          <a:bodyPr/>
          <a:lstStyle/>
          <a:p>
            <a:pPr algn="l"/>
            <a:r>
              <a:rPr lang="en-US" dirty="0" smtClean="0"/>
              <a:t>Final Thoughts:</a:t>
            </a:r>
            <a:endParaRPr lang="en-US" dirty="0"/>
          </a:p>
        </p:txBody>
      </p:sp>
      <p:sp>
        <p:nvSpPr>
          <p:cNvPr id="2" name="Content Placeholder 1"/>
          <p:cNvSpPr>
            <a:spLocks noGrp="1"/>
          </p:cNvSpPr>
          <p:nvPr>
            <p:ph idx="1"/>
          </p:nvPr>
        </p:nvSpPr>
        <p:spPr>
          <a:xfrm>
            <a:off x="609600" y="3276600"/>
            <a:ext cx="8077200" cy="3429000"/>
          </a:xfrm>
        </p:spPr>
        <p:txBody>
          <a:bodyPr>
            <a:normAutofit fontScale="85000" lnSpcReduction="10000"/>
          </a:bodyPr>
          <a:lstStyle/>
          <a:p>
            <a:r>
              <a:rPr lang="en-US" dirty="0" smtClean="0"/>
              <a:t>Think outside the box</a:t>
            </a:r>
          </a:p>
          <a:p>
            <a:r>
              <a:rPr lang="en-US" dirty="0" smtClean="0"/>
              <a:t>Deliver a service that has value</a:t>
            </a:r>
          </a:p>
          <a:p>
            <a:r>
              <a:rPr lang="en-US" dirty="0" smtClean="0"/>
              <a:t>Clients will pay for a perceived value</a:t>
            </a:r>
          </a:p>
          <a:p>
            <a:r>
              <a:rPr lang="en-US" dirty="0" smtClean="0"/>
              <a:t>Don’t be afraid to look at yourself once in a while</a:t>
            </a:r>
          </a:p>
          <a:p>
            <a:r>
              <a:rPr lang="en-US" dirty="0" smtClean="0"/>
              <a:t>Find out what your primary drivers are</a:t>
            </a:r>
          </a:p>
          <a:p>
            <a:r>
              <a:rPr lang="en-US" dirty="0" smtClean="0"/>
              <a:t>Empower your staff to help build your company and generate revenue</a:t>
            </a:r>
            <a:endParaRPr lang="en-US" dirty="0"/>
          </a:p>
        </p:txBody>
      </p:sp>
      <p:pic>
        <p:nvPicPr>
          <p:cNvPr id="7" name="Picture 6"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8" name="TextBox 7"/>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09600"/>
            <a:ext cx="8229600" cy="5410200"/>
          </a:xfrm>
        </p:spPr>
        <p:txBody>
          <a:bodyPr>
            <a:normAutofit fontScale="90000"/>
          </a:bodyPr>
          <a:lstStyle/>
          <a:p>
            <a:pPr algn="l"/>
            <a:r>
              <a:rPr lang="en-US" dirty="0" smtClean="0"/>
              <a:t>“Clients cannot judge the technical qualifications of surveyors; if they were that competent, they would do the job themselves. Judgment of capabilities is usually based on other items such as personal appearance, mannerisms, the ability to discuss everyday events and the command of words”. </a:t>
            </a:r>
            <a:r>
              <a:rPr lang="en-US" sz="3600" dirty="0" smtClean="0"/>
              <a:t>-Brown 2</a:t>
            </a:r>
            <a:r>
              <a:rPr lang="en-US" sz="3600" baseline="30000" dirty="0" smtClean="0"/>
              <a:t>nd</a:t>
            </a:r>
            <a:r>
              <a:rPr lang="en-US" sz="3600" dirty="0" smtClean="0"/>
              <a:t> Editions, Boundary Control and Legal Principals, preface</a:t>
            </a:r>
            <a:endParaRPr lang="en-U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133600"/>
            <a:ext cx="7772400" cy="1828800"/>
          </a:xfrm>
        </p:spPr>
        <p:txBody>
          <a:bodyPr>
            <a:normAutofit/>
          </a:bodyPr>
          <a:lstStyle/>
          <a:p>
            <a:pPr algn="ctr"/>
            <a:r>
              <a:rPr lang="en-US" dirty="0" smtClean="0"/>
              <a:t/>
            </a:r>
            <a:br>
              <a:rPr lang="en-US" dirty="0" smtClean="0"/>
            </a:br>
            <a:r>
              <a:rPr lang="en-US" dirty="0" smtClean="0"/>
              <a:t>Think outside the box</a:t>
            </a:r>
            <a:endParaRPr lang="en-US" dirty="0"/>
          </a:p>
        </p:txBody>
      </p:sp>
      <p:pic>
        <p:nvPicPr>
          <p:cNvPr id="4" name="Picture 3"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7" name="TextBox 6"/>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09800"/>
            <a:ext cx="8001000" cy="990600"/>
          </a:xfrm>
        </p:spPr>
        <p:txBody>
          <a:bodyPr>
            <a:noAutofit/>
          </a:bodyPr>
          <a:lstStyle/>
          <a:p>
            <a:pPr algn="l"/>
            <a:r>
              <a:rPr lang="en-US" sz="4000" dirty="0" smtClean="0"/>
              <a:t>How will you Market your company to the Public?</a:t>
            </a:r>
            <a:endParaRPr lang="en-US" sz="4000" dirty="0"/>
          </a:p>
        </p:txBody>
      </p:sp>
      <p:sp>
        <p:nvSpPr>
          <p:cNvPr id="3" name="Content Placeholder 2"/>
          <p:cNvSpPr>
            <a:spLocks noGrp="1"/>
          </p:cNvSpPr>
          <p:nvPr>
            <p:ph idx="1"/>
          </p:nvPr>
        </p:nvSpPr>
        <p:spPr>
          <a:xfrm>
            <a:off x="914400" y="3429000"/>
            <a:ext cx="7772400" cy="3155160"/>
          </a:xfrm>
        </p:spPr>
        <p:txBody>
          <a:bodyPr>
            <a:normAutofit fontScale="92500" lnSpcReduction="10000"/>
          </a:bodyPr>
          <a:lstStyle/>
          <a:p>
            <a:r>
              <a:rPr lang="en-US" sz="2800" dirty="0" smtClean="0"/>
              <a:t>Public Works Projects</a:t>
            </a:r>
          </a:p>
          <a:p>
            <a:r>
              <a:rPr lang="en-US" sz="2800" dirty="0" smtClean="0"/>
              <a:t>Boundary Surveyor</a:t>
            </a:r>
          </a:p>
          <a:p>
            <a:r>
              <a:rPr lang="en-US" sz="2800" dirty="0" smtClean="0"/>
              <a:t>Developer and Entitlement</a:t>
            </a:r>
          </a:p>
          <a:p>
            <a:r>
              <a:rPr lang="en-US" sz="2800" dirty="0" smtClean="0"/>
              <a:t>Appealing to Lawyers</a:t>
            </a:r>
          </a:p>
          <a:p>
            <a:r>
              <a:rPr lang="en-US" sz="2800" dirty="0" smtClean="0"/>
              <a:t>A Realtor’s Best Friend</a:t>
            </a:r>
          </a:p>
          <a:p>
            <a:r>
              <a:rPr lang="en-US" sz="2800" dirty="0" smtClean="0"/>
              <a:t>An Architects Best Friend</a:t>
            </a:r>
          </a:p>
          <a:p>
            <a:r>
              <a:rPr lang="en-US" sz="2800" dirty="0" smtClean="0"/>
              <a:t>All Of The Above!!</a:t>
            </a:r>
            <a:endParaRPr lang="en-US" sz="2800"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362200"/>
            <a:ext cx="8001000" cy="1219200"/>
          </a:xfrm>
        </p:spPr>
        <p:txBody>
          <a:bodyPr>
            <a:normAutofit fontScale="90000"/>
          </a:bodyPr>
          <a:lstStyle/>
          <a:p>
            <a:pPr algn="l"/>
            <a:r>
              <a:rPr lang="en-US" dirty="0" smtClean="0"/>
              <a:t>“value for customers, clients, partners and society at large”</a:t>
            </a:r>
            <a:endParaRPr lang="en-US" dirty="0"/>
          </a:p>
        </p:txBody>
      </p:sp>
      <p:sp>
        <p:nvSpPr>
          <p:cNvPr id="3" name="Content Placeholder 2"/>
          <p:cNvSpPr>
            <a:spLocks noGrp="1"/>
          </p:cNvSpPr>
          <p:nvPr>
            <p:ph idx="1"/>
          </p:nvPr>
        </p:nvSpPr>
        <p:spPr>
          <a:xfrm>
            <a:off x="914400" y="4191000"/>
            <a:ext cx="7772400" cy="2164560"/>
          </a:xfrm>
        </p:spPr>
        <p:txBody>
          <a:bodyPr/>
          <a:lstStyle/>
          <a:p>
            <a:pPr>
              <a:buNone/>
            </a:pPr>
            <a:r>
              <a:rPr lang="en-US" dirty="0" smtClean="0"/>
              <a:t>What does that mean to you??</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05000"/>
            <a:ext cx="8534400" cy="2590800"/>
          </a:xfrm>
        </p:spPr>
        <p:txBody>
          <a:bodyPr>
            <a:normAutofit fontScale="90000"/>
          </a:bodyPr>
          <a:lstStyle/>
          <a:p>
            <a:pPr algn="ctr"/>
            <a:r>
              <a:rPr lang="en-US" dirty="0" smtClean="0"/>
              <a:t/>
            </a:r>
            <a:br>
              <a:rPr lang="en-US" dirty="0" smtClean="0"/>
            </a:br>
            <a:r>
              <a:rPr lang="en-US" dirty="0" smtClean="0"/>
              <a:t/>
            </a:r>
            <a:br>
              <a:rPr lang="en-US" dirty="0" smtClean="0"/>
            </a:br>
            <a:r>
              <a:rPr lang="en-US" sz="4700" dirty="0" smtClean="0"/>
              <a:t>You must create </a:t>
            </a:r>
            <a:r>
              <a:rPr lang="en-US" sz="4700" b="1" i="1" u="sng" dirty="0" smtClean="0"/>
              <a:t>Value</a:t>
            </a:r>
            <a:r>
              <a:rPr lang="en-US" sz="4700" dirty="0" smtClean="0"/>
              <a:t> for someone!!</a:t>
            </a:r>
            <a:endParaRPr lang="en-US" sz="4700" dirty="0"/>
          </a:p>
        </p:txBody>
      </p:sp>
      <p:pic>
        <p:nvPicPr>
          <p:cNvPr id="4" name="Picture 3"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0"/>
            <a:ext cx="7772400" cy="2231136"/>
          </a:xfrm>
        </p:spPr>
        <p:txBody>
          <a:bodyPr/>
          <a:lstStyle/>
          <a:p>
            <a:pPr algn="l"/>
            <a:r>
              <a:rPr lang="en-US" dirty="0" smtClean="0"/>
              <a:t>Generate a list of things that are valuable to your client…</a:t>
            </a:r>
            <a:endParaRPr lang="en-US" dirty="0"/>
          </a:p>
        </p:txBody>
      </p:sp>
      <p:pic>
        <p:nvPicPr>
          <p:cNvPr id="4" name="Picture 3"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1981200"/>
            <a:ext cx="8077200" cy="1066800"/>
          </a:xfrm>
        </p:spPr>
        <p:txBody>
          <a:bodyPr>
            <a:normAutofit/>
          </a:bodyPr>
          <a:lstStyle/>
          <a:p>
            <a:pPr algn="l"/>
            <a:r>
              <a:rPr lang="en-US" sz="4000" dirty="0" smtClean="0"/>
              <a:t>4 Elements to an Exchange…</a:t>
            </a:r>
            <a:endParaRPr lang="en-US" sz="4000" dirty="0"/>
          </a:p>
        </p:txBody>
      </p:sp>
      <p:sp>
        <p:nvSpPr>
          <p:cNvPr id="2" name="Content Placeholder 1"/>
          <p:cNvSpPr>
            <a:spLocks noGrp="1"/>
          </p:cNvSpPr>
          <p:nvPr>
            <p:ph idx="1"/>
          </p:nvPr>
        </p:nvSpPr>
        <p:spPr>
          <a:xfrm>
            <a:off x="762000" y="3200400"/>
            <a:ext cx="7924800" cy="3352800"/>
          </a:xfrm>
        </p:spPr>
        <p:txBody>
          <a:bodyPr>
            <a:normAutofit fontScale="92500" lnSpcReduction="20000"/>
          </a:bodyPr>
          <a:lstStyle/>
          <a:p>
            <a:pPr marL="514350" indent="-514350">
              <a:buFont typeface="+mj-lt"/>
              <a:buAutoNum type="arabicParenR"/>
            </a:pPr>
            <a:r>
              <a:rPr lang="en-US" dirty="0" smtClean="0"/>
              <a:t>2 or more Principals must be a party to the transaction</a:t>
            </a:r>
          </a:p>
          <a:p>
            <a:pPr marL="514350" indent="-514350">
              <a:buFont typeface="+mj-lt"/>
              <a:buAutoNum type="arabicParenR"/>
            </a:pPr>
            <a:r>
              <a:rPr lang="en-US" dirty="0" smtClean="0"/>
              <a:t>The exchange should provide a benefit to both Principals</a:t>
            </a:r>
          </a:p>
          <a:p>
            <a:pPr marL="514350" indent="-514350">
              <a:buFont typeface="+mj-lt"/>
              <a:buAutoNum type="arabicParenR"/>
            </a:pPr>
            <a:r>
              <a:rPr lang="en-US" dirty="0" smtClean="0"/>
              <a:t>Both Principals must be able to deliver on their agreement</a:t>
            </a:r>
          </a:p>
          <a:p>
            <a:pPr marL="514350" indent="-514350">
              <a:buFont typeface="+mj-lt"/>
              <a:buAutoNum type="arabicParenR"/>
            </a:pPr>
            <a:r>
              <a:rPr lang="en-US" dirty="0" smtClean="0"/>
              <a:t>To build trust between Principals, they must meet Expectations…?</a:t>
            </a:r>
            <a:endParaRPr lang="en-US" dirty="0"/>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286000"/>
            <a:ext cx="8001000" cy="3810000"/>
          </a:xfrm>
        </p:spPr>
        <p:txBody>
          <a:bodyPr/>
          <a:lstStyle/>
          <a:p>
            <a:r>
              <a:rPr lang="en-US" dirty="0" smtClean="0"/>
              <a:t>Is Price really the primary driver with your service?</a:t>
            </a:r>
          </a:p>
          <a:p>
            <a:endParaRPr lang="en-US" dirty="0" smtClean="0"/>
          </a:p>
          <a:p>
            <a:r>
              <a:rPr lang="en-US" dirty="0" smtClean="0"/>
              <a:t>Do you know what your primary drivers are?</a:t>
            </a:r>
          </a:p>
          <a:p>
            <a:endParaRPr lang="en-US" dirty="0" smtClean="0"/>
          </a:p>
          <a:p>
            <a:r>
              <a:rPr lang="en-US" dirty="0" smtClean="0"/>
              <a:t>Have you ever asked you Clients?</a:t>
            </a:r>
          </a:p>
          <a:p>
            <a:pPr>
              <a:buNone/>
            </a:pPr>
            <a:endParaRPr lang="en-US" dirty="0"/>
          </a:p>
        </p:txBody>
      </p:sp>
      <p:pic>
        <p:nvPicPr>
          <p:cNvPr id="4" name="Picture 3"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209800"/>
            <a:ext cx="8077200" cy="1828800"/>
          </a:xfrm>
        </p:spPr>
        <p:txBody>
          <a:bodyPr>
            <a:normAutofit fontScale="90000"/>
          </a:bodyPr>
          <a:lstStyle/>
          <a:p>
            <a:pPr algn="l"/>
            <a:r>
              <a:rPr lang="en-US" dirty="0" smtClean="0"/>
              <a:t>Feedback is a great source of information for your Company… </a:t>
            </a:r>
            <a:r>
              <a:rPr lang="en-US" dirty="0" smtClean="0"/>
              <a:t/>
            </a:r>
            <a:br>
              <a:rPr lang="en-US" dirty="0" smtClean="0"/>
            </a:br>
            <a:r>
              <a:rPr lang="en-US" dirty="0" smtClean="0"/>
              <a:t>And </a:t>
            </a:r>
            <a:r>
              <a:rPr lang="en-US" dirty="0" smtClean="0"/>
              <a:t>it’s Free!</a:t>
            </a:r>
            <a:endParaRPr lang="en-US" dirty="0"/>
          </a:p>
        </p:txBody>
      </p:sp>
      <p:sp>
        <p:nvSpPr>
          <p:cNvPr id="2" name="Content Placeholder 1"/>
          <p:cNvSpPr>
            <a:spLocks noGrp="1"/>
          </p:cNvSpPr>
          <p:nvPr>
            <p:ph idx="1"/>
          </p:nvPr>
        </p:nvSpPr>
        <p:spPr>
          <a:xfrm>
            <a:off x="685800" y="4267200"/>
            <a:ext cx="8001000" cy="2286000"/>
          </a:xfrm>
        </p:spPr>
        <p:txBody>
          <a:bodyPr>
            <a:normAutofit fontScale="92500" lnSpcReduction="20000"/>
          </a:bodyPr>
          <a:lstStyle/>
          <a:p>
            <a:r>
              <a:rPr lang="en-US" dirty="0" smtClean="0"/>
              <a:t>But it’s not always easy to swallow</a:t>
            </a:r>
          </a:p>
          <a:p>
            <a:endParaRPr lang="en-US" dirty="0" smtClean="0"/>
          </a:p>
          <a:p>
            <a:r>
              <a:rPr lang="en-US" dirty="0" smtClean="0"/>
              <a:t>Do you do Client Surveys/Interviews?</a:t>
            </a:r>
          </a:p>
          <a:p>
            <a:pPr lvl="1"/>
            <a:r>
              <a:rPr lang="en-US" dirty="0" smtClean="0">
                <a:solidFill>
                  <a:schemeClr val="tx1"/>
                </a:solidFill>
              </a:rPr>
              <a:t>Not survey monkeys (my opinion, but they can be effective)</a:t>
            </a:r>
            <a:endParaRPr lang="en-US" dirty="0">
              <a:solidFill>
                <a:schemeClr val="tx1"/>
              </a:solidFill>
            </a:endParaRPr>
          </a:p>
        </p:txBody>
      </p:sp>
      <p:pic>
        <p:nvPicPr>
          <p:cNvPr id="5" name="Picture 4" descr="\\server1\Users\areid\My Documents\My Pictures\ucls_header.jpg"/>
          <p:cNvPicPr/>
          <p:nvPr/>
        </p:nvPicPr>
        <p:blipFill>
          <a:blip r:embed="rId2" cstate="print"/>
          <a:srcRect/>
          <a:stretch>
            <a:fillRect/>
          </a:stretch>
        </p:blipFill>
        <p:spPr bwMode="auto">
          <a:xfrm>
            <a:off x="723900" y="304800"/>
            <a:ext cx="7696200" cy="1600200"/>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a:xfrm>
            <a:off x="3657600" y="1143000"/>
            <a:ext cx="4648200" cy="646331"/>
          </a:xfrm>
          <a:prstGeom prst="rect">
            <a:avLst/>
          </a:prstGeom>
          <a:noFill/>
        </p:spPr>
        <p:txBody>
          <a:bodyPr wrap="square" rtlCol="0" anchor="ctr" anchorCtr="0">
            <a:spAutoFit/>
          </a:bodyPr>
          <a:lstStyle/>
          <a:p>
            <a:r>
              <a:rPr lang="en-US" sz="3600" spc="100" dirty="0" smtClean="0"/>
              <a:t>UCLS Convention 2013</a:t>
            </a:r>
            <a:endParaRPr lang="en-US" sz="3600" spc="1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TotalTime>
  <Words>541</Words>
  <Application>Microsoft Office PowerPoint</Application>
  <PresentationFormat>On-screen Show (4:3)</PresentationFormat>
  <Paragraphs>83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Land Surveyors and Marketing</vt:lpstr>
      <vt:lpstr> Think outside the box</vt:lpstr>
      <vt:lpstr>How will you Market your company to the Public?</vt:lpstr>
      <vt:lpstr>“value for customers, clients, partners and society at large”</vt:lpstr>
      <vt:lpstr>  You must create Value for someone!!</vt:lpstr>
      <vt:lpstr>Generate a list of things that are valuable to your client…</vt:lpstr>
      <vt:lpstr>4 Elements to an Exchange…</vt:lpstr>
      <vt:lpstr>Slide 8</vt:lpstr>
      <vt:lpstr>Feedback is a great source of information for your Company…  And it’s Free!</vt:lpstr>
      <vt:lpstr>First Point of Contact is HUGE</vt:lpstr>
      <vt:lpstr>Set up a Marketing team in your office</vt:lpstr>
      <vt:lpstr>S.W.O.T.  (Strength’s, Weaknesses Opportunities, and Threats)</vt:lpstr>
      <vt:lpstr>ALTA’s- Record of Survey- Board Opinions- Regulations… Etc.</vt:lpstr>
      <vt:lpstr>Put the right people in the right place</vt:lpstr>
      <vt:lpstr>Mission Statement</vt:lpstr>
      <vt:lpstr>You Can Count On!</vt:lpstr>
      <vt:lpstr>Final Thoughts:</vt:lpstr>
      <vt:lpstr>“Clients cannot judge the technical qualifications of surveyors; if they were that competent, they would do the job themselves. Judgment of capabilities is usually based on other items such as personal appearance, mannerisms, the ability to discuss everyday events and the command of words”. -Brown 2nd Editions, Boundary Control and Legal Principals, preface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Land Surveyors and marketing</dc:title>
  <dc:creator>Amanda Reid</dc:creator>
  <cp:lastModifiedBy>Amanda Reid</cp:lastModifiedBy>
  <cp:revision>17</cp:revision>
  <dcterms:created xsi:type="dcterms:W3CDTF">2013-01-08T19:00:38Z</dcterms:created>
  <dcterms:modified xsi:type="dcterms:W3CDTF">2013-01-21T17:47:13Z</dcterms:modified>
</cp:coreProperties>
</file>